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9" r:id="rId2"/>
    <p:sldId id="257" r:id="rId3"/>
    <p:sldId id="280" r:id="rId4"/>
    <p:sldId id="283" r:id="rId5"/>
    <p:sldId id="258" r:id="rId6"/>
    <p:sldId id="284" r:id="rId7"/>
    <p:sldId id="285" r:id="rId8"/>
    <p:sldId id="265" r:id="rId9"/>
    <p:sldId id="264" r:id="rId10"/>
    <p:sldId id="256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CC"/>
    <a:srgbClr val="CC00CC"/>
    <a:srgbClr val="FFCCFF"/>
    <a:srgbClr val="9900CC"/>
    <a:srgbClr val="FF99FF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0" d="100"/>
          <a:sy n="60" d="100"/>
        </p:scale>
        <p:origin x="84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11/9/2022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2401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11/9/2022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0645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11/9/2022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999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11/9/2022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9762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11/9/2022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3120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11/9/2022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84115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11/9/2022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68318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11/9/2022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89819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11/9/2022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2677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11/9/2022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8550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11/9/2022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03736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CA2CF3-161D-4290-9691-8A065EC2791C}" type="datetimeFigureOut">
              <a:rPr lang="en-US" smtClean="0"/>
              <a:t>11/9/2022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6558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microsoft.com/office/2007/relationships/hdphoto" Target="../media/hdphoto1.wdp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loud 5"/>
          <p:cNvSpPr/>
          <p:nvPr/>
        </p:nvSpPr>
        <p:spPr>
          <a:xfrm>
            <a:off x="2155585" y="2097741"/>
            <a:ext cx="8037286" cy="3160059"/>
          </a:xfrm>
          <a:prstGeom prst="cloud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</a:t>
            </a:r>
            <a:r>
              <a:rPr lang="en-US" sz="30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hãy</a:t>
            </a:r>
            <a:r>
              <a:rPr lang="en-US" sz="30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</a:t>
            </a:r>
            <a:r>
              <a:rPr lang="vi-VN" sz="30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êu </a:t>
            </a:r>
            <a:r>
              <a:rPr lang="en-US" sz="30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quy</a:t>
            </a:r>
            <a:r>
              <a:rPr lang="en-US" sz="30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tắc</a:t>
            </a:r>
            <a:r>
              <a:rPr lang="en-US" sz="30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 </a:t>
            </a:r>
            <a:r>
              <a:rPr lang="en-US" sz="30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toàn</a:t>
            </a:r>
            <a:r>
              <a:rPr lang="en-US" sz="30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điện</a:t>
            </a:r>
            <a:r>
              <a:rPr lang="en-US" sz="30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30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đề</a:t>
            </a:r>
            <a:r>
              <a:rPr lang="en-US" sz="30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phòng</a:t>
            </a:r>
            <a:r>
              <a:rPr lang="en-US" sz="30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 </a:t>
            </a:r>
            <a:r>
              <a:rPr lang="en-US" sz="30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toàn</a:t>
            </a:r>
            <a:r>
              <a:rPr lang="en-US" sz="30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điện</a:t>
            </a:r>
            <a:r>
              <a:rPr lang="en-US" sz="30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khi</a:t>
            </a:r>
            <a:r>
              <a:rPr lang="en-US" sz="30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sử</a:t>
            </a:r>
            <a:r>
              <a:rPr lang="en-US" sz="30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dụng</a:t>
            </a:r>
            <a:r>
              <a:rPr lang="en-US" sz="30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máy</a:t>
            </a:r>
            <a:r>
              <a:rPr lang="en-US" sz="30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tính</a:t>
            </a:r>
            <a:endParaRPr lang="en-US" sz="3000" b="1" dirty="0">
              <a:solidFill>
                <a:srgbClr val="3333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3865174" y="334358"/>
            <a:ext cx="4353220" cy="687617"/>
          </a:xfrm>
          <a:prstGeom prst="roundRect">
            <a:avLst/>
          </a:prstGeom>
          <a:solidFill>
            <a:srgbClr val="9900C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ÔN BÀI </a:t>
            </a:r>
            <a:r>
              <a:rPr lang="en-US" sz="3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CŨ</a:t>
            </a:r>
          </a:p>
        </p:txBody>
      </p:sp>
    </p:spTree>
    <p:extLst>
      <p:ext uri="{BB962C8B-B14F-4D97-AF65-F5344CB8AC3E}">
        <p14:creationId xmlns:p14="http://schemas.microsoft.com/office/powerpoint/2010/main" val="4209400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D05E2FA4-701D-4C92-898E-7EE4AF07FEBA}"/>
              </a:ext>
            </a:extLst>
          </p:cNvPr>
          <p:cNvSpPr txBox="1"/>
          <p:nvPr/>
        </p:nvSpPr>
        <p:spPr>
          <a:xfrm>
            <a:off x="3360800" y="2557319"/>
            <a:ext cx="5145960" cy="1865126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vi-VN" sz="4800" b="1" dirty="0">
                <a:ln w="28575">
                  <a:solidFill>
                    <a:schemeClr val="bg1"/>
                  </a:solidFill>
                </a:ln>
                <a:solidFill>
                  <a:srgbClr val="3333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CHÀO TẠM BIỆT</a:t>
            </a:r>
          </a:p>
          <a:p>
            <a:pPr algn="ctr">
              <a:lnSpc>
                <a:spcPct val="120000"/>
              </a:lnSpc>
            </a:pPr>
            <a:r>
              <a:rPr lang="vi-VN" sz="4800" b="1" dirty="0">
                <a:ln w="28575">
                  <a:solidFill>
                    <a:schemeClr val="bg1"/>
                  </a:solidFill>
                </a:ln>
                <a:solidFill>
                  <a:srgbClr val="3333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CÁC EM!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72068" y="6537279"/>
            <a:ext cx="1751108" cy="229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7281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6C80A5A-72BA-45B9-A254-2A8D09624ECF}"/>
              </a:ext>
            </a:extLst>
          </p:cNvPr>
          <p:cNvSpPr txBox="1"/>
          <p:nvPr/>
        </p:nvSpPr>
        <p:spPr>
          <a:xfrm>
            <a:off x="1080402" y="218767"/>
            <a:ext cx="197208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CHƯƠNG 1</a:t>
            </a:r>
            <a:endParaRPr lang="vi-VN" sz="2800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049F577-F92A-4405-A19E-48EB947980F5}"/>
              </a:ext>
            </a:extLst>
          </p:cNvPr>
          <p:cNvSpPr txBox="1"/>
          <p:nvPr/>
        </p:nvSpPr>
        <p:spPr>
          <a:xfrm>
            <a:off x="2893749" y="426442"/>
            <a:ext cx="68885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ln>
                  <a:solidFill>
                    <a:schemeClr val="bg1"/>
                  </a:solidFill>
                </a:ln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MÁY TÍNH VÀ EM</a:t>
            </a:r>
            <a:endParaRPr lang="vi-VN" sz="3600" b="1" dirty="0">
              <a:ln>
                <a:solidFill>
                  <a:schemeClr val="bg1"/>
                </a:solidFill>
              </a:ln>
              <a:solidFill>
                <a:srgbClr val="00B05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05E2FA4-701D-4C92-898E-7EE4AF07FEBA}"/>
              </a:ext>
            </a:extLst>
          </p:cNvPr>
          <p:cNvSpPr txBox="1"/>
          <p:nvPr/>
        </p:nvSpPr>
        <p:spPr>
          <a:xfrm>
            <a:off x="3052491" y="2335467"/>
            <a:ext cx="5678157" cy="156966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vi-VN" sz="4000" b="1" dirty="0">
                <a:ln w="28575">
                  <a:solidFill>
                    <a:schemeClr val="bg1"/>
                  </a:solidFill>
                </a:ln>
                <a:solidFill>
                  <a:srgbClr val="3333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BÀI </a:t>
            </a:r>
            <a:r>
              <a:rPr lang="en-US" sz="4000" b="1" dirty="0">
                <a:ln w="28575">
                  <a:solidFill>
                    <a:schemeClr val="bg1"/>
                  </a:solidFill>
                </a:ln>
                <a:solidFill>
                  <a:srgbClr val="3333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10</a:t>
            </a:r>
            <a:endParaRPr lang="vi-VN" sz="4000" b="1" dirty="0">
              <a:ln w="28575">
                <a:solidFill>
                  <a:schemeClr val="bg1"/>
                </a:solidFill>
              </a:ln>
              <a:solidFill>
                <a:srgbClr val="3333CC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lnSpc>
                <a:spcPct val="120000"/>
              </a:lnSpc>
            </a:pPr>
            <a:r>
              <a:rPr lang="en-US" sz="4000" b="1" dirty="0">
                <a:ln w="28575">
                  <a:solidFill>
                    <a:schemeClr val="bg1"/>
                  </a:solidFill>
                </a:ln>
                <a:solidFill>
                  <a:srgbClr val="3333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BÀN PHÍM MÁY TÍNH</a:t>
            </a:r>
            <a:endParaRPr lang="vi-VN" sz="4000" b="1" dirty="0">
              <a:ln w="28575">
                <a:solidFill>
                  <a:schemeClr val="bg1"/>
                </a:solidFill>
              </a:ln>
              <a:solidFill>
                <a:srgbClr val="3333CC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72068" y="6537279"/>
            <a:ext cx="1751108" cy="229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9439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21758" y="382136"/>
            <a:ext cx="3915196" cy="794120"/>
          </a:xfrm>
          <a:prstGeom prst="rect">
            <a:avLst/>
          </a:prstGeom>
        </p:spPr>
      </p:pic>
      <p:sp>
        <p:nvSpPr>
          <p:cNvPr id="6" name="Cloud 5"/>
          <p:cNvSpPr/>
          <p:nvPr/>
        </p:nvSpPr>
        <p:spPr>
          <a:xfrm>
            <a:off x="1623322" y="2251881"/>
            <a:ext cx="8776272" cy="3060510"/>
          </a:xfrm>
          <a:prstGeom prst="cloud">
            <a:avLst/>
          </a:prstGeom>
          <a:solidFill>
            <a:srgbClr val="00B05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Thành</a:t>
            </a:r>
            <a:r>
              <a:rPr 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phần</a:t>
            </a:r>
            <a:r>
              <a:rPr 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giúp</a:t>
            </a:r>
            <a:r>
              <a:rPr 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đưa</a:t>
            </a:r>
            <a:r>
              <a:rPr 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thông</a:t>
            </a:r>
            <a:r>
              <a:rPr 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tin </a:t>
            </a:r>
            <a:r>
              <a:rPr lang="en-US" sz="32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vào</a:t>
            </a:r>
            <a:r>
              <a:rPr 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máy</a:t>
            </a:r>
            <a:r>
              <a:rPr 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tính</a:t>
            </a:r>
            <a:r>
              <a:rPr 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gì</a:t>
            </a:r>
            <a:r>
              <a:rPr 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3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2339435" y="3081652"/>
            <a:ext cx="37878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Chuột</a:t>
            </a:r>
            <a:r>
              <a:rPr lang="en-US" dirty="0"/>
              <a:t>, </a:t>
            </a:r>
            <a:r>
              <a:rPr lang="en-US" dirty="0" err="1"/>
              <a:t>bàn</a:t>
            </a:r>
            <a:r>
              <a:rPr lang="en-US" dirty="0"/>
              <a:t> </a:t>
            </a:r>
            <a:r>
              <a:rPr lang="en-US" dirty="0" err="1"/>
              <a:t>phím</a:t>
            </a:r>
            <a:r>
              <a:rPr lang="en-US" dirty="0"/>
              <a:t>, </a:t>
            </a:r>
            <a:r>
              <a:rPr lang="en-US" dirty="0" err="1"/>
              <a:t>màn</a:t>
            </a:r>
            <a:r>
              <a:rPr lang="en-US" dirty="0"/>
              <a:t> </a:t>
            </a:r>
            <a:r>
              <a:rPr lang="en-US" dirty="0" err="1"/>
              <a:t>hình</a:t>
            </a:r>
            <a:r>
              <a:rPr lang="en-US" dirty="0"/>
              <a:t> </a:t>
            </a:r>
            <a:r>
              <a:rPr lang="en-US" dirty="0" err="1"/>
              <a:t>cảm</a:t>
            </a:r>
            <a:r>
              <a:rPr lang="en-US" dirty="0"/>
              <a:t> </a:t>
            </a:r>
            <a:r>
              <a:rPr lang="en-US" dirty="0" err="1"/>
              <a:t>ứng</a:t>
            </a:r>
            <a:r>
              <a:rPr lang="en-US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3050687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21758" y="382136"/>
            <a:ext cx="3915196" cy="794120"/>
          </a:xfrm>
          <a:prstGeom prst="rect">
            <a:avLst/>
          </a:prstGeom>
        </p:spPr>
      </p:pic>
      <p:grpSp>
        <p:nvGrpSpPr>
          <p:cNvPr id="7" name="Group 6"/>
          <p:cNvGrpSpPr/>
          <p:nvPr/>
        </p:nvGrpSpPr>
        <p:grpSpPr>
          <a:xfrm>
            <a:off x="1218733" y="1855695"/>
            <a:ext cx="9321246" cy="3696540"/>
            <a:chOff x="1218733" y="1855695"/>
            <a:chExt cx="9321246" cy="3696540"/>
          </a:xfrm>
        </p:grpSpPr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0" b="100000" l="0" r="100000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1218733" y="1855695"/>
              <a:ext cx="9321246" cy="3696540"/>
            </a:xfrm>
            <a:prstGeom prst="rect">
              <a:avLst/>
            </a:prstGeom>
          </p:spPr>
        </p:pic>
        <p:pic>
          <p:nvPicPr>
            <p:cNvPr id="3" name="Picture 2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7351058" y="3778624"/>
              <a:ext cx="1160930" cy="30928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8467676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7127" y="295835"/>
            <a:ext cx="3582456" cy="691351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/>
          <a:srcRect l="2053"/>
          <a:stretch/>
        </p:blipFill>
        <p:spPr>
          <a:xfrm>
            <a:off x="1102300" y="2112558"/>
            <a:ext cx="9812110" cy="411151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891118" y="6076153"/>
            <a:ext cx="53976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Hình</a:t>
            </a:r>
            <a:r>
              <a:rPr lang="en-US" sz="20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10.1. </a:t>
            </a:r>
            <a:r>
              <a:rPr lang="en-US" sz="20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0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khu</a:t>
            </a:r>
            <a:r>
              <a:rPr lang="en-US" sz="20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vực</a:t>
            </a:r>
            <a:r>
              <a:rPr lang="en-US" sz="20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0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cụm</a:t>
            </a:r>
            <a:r>
              <a:rPr lang="en-US" sz="20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0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bàn</a:t>
            </a:r>
            <a:r>
              <a:rPr lang="en-US" sz="20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phím</a:t>
            </a:r>
            <a:endParaRPr lang="en-US" sz="2000" b="1" dirty="0">
              <a:solidFill>
                <a:srgbClr val="3333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745463" y="1189491"/>
            <a:ext cx="10576961" cy="896173"/>
            <a:chOff x="745463" y="1189491"/>
            <a:chExt cx="10576961" cy="896173"/>
          </a:xfrm>
        </p:grpSpPr>
        <p:pic>
          <p:nvPicPr>
            <p:cNvPr id="15" name="Picture 14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842076" y="1189491"/>
              <a:ext cx="652672" cy="643980"/>
            </a:xfrm>
            <a:prstGeom prst="rect">
              <a:avLst/>
            </a:prstGeom>
          </p:spPr>
        </p:pic>
        <p:sp>
          <p:nvSpPr>
            <p:cNvPr id="12" name="Rounded Rectangle 11"/>
            <p:cNvSpPr/>
            <p:nvPr/>
          </p:nvSpPr>
          <p:spPr>
            <a:xfrm>
              <a:off x="745463" y="1189491"/>
              <a:ext cx="10576961" cy="896173"/>
            </a:xfrm>
            <a:prstGeom prst="roundRect">
              <a:avLst/>
            </a:prstGeom>
            <a:noFill/>
            <a:ln w="28575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9" name="Rectangle 18"/>
          <p:cNvSpPr/>
          <p:nvPr/>
        </p:nvSpPr>
        <p:spPr>
          <a:xfrm>
            <a:off x="1311864" y="1235199"/>
            <a:ext cx="9914155" cy="8642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68275" algn="just">
              <a:lnSpc>
                <a:spcPct val="114000"/>
              </a:lnSpc>
            </a:pPr>
            <a:r>
              <a:rPr lang="en-US" sz="22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</a:t>
            </a:r>
            <a:r>
              <a:rPr lang="en-US" sz="22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hãy</a:t>
            </a:r>
            <a:r>
              <a:rPr lang="en-US" sz="22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quan</a:t>
            </a:r>
            <a:r>
              <a:rPr lang="en-US" sz="22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sát</a:t>
            </a:r>
            <a:r>
              <a:rPr lang="en-US" sz="22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hình</a:t>
            </a:r>
            <a:r>
              <a:rPr lang="en-US" sz="22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10.1 </a:t>
            </a:r>
            <a:r>
              <a:rPr lang="en-US" sz="22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2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sz="22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biết</a:t>
            </a:r>
            <a:r>
              <a:rPr lang="en-US" sz="22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bàn</a:t>
            </a:r>
            <a:r>
              <a:rPr lang="en-US" sz="22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phím</a:t>
            </a:r>
            <a:r>
              <a:rPr lang="en-US" sz="22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22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mấy</a:t>
            </a:r>
            <a:r>
              <a:rPr lang="en-US" sz="22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khu</a:t>
            </a:r>
            <a:r>
              <a:rPr lang="en-US" sz="22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vực</a:t>
            </a:r>
            <a:r>
              <a:rPr lang="en-US" sz="22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2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cụm</a:t>
            </a:r>
            <a:r>
              <a:rPr lang="en-US" sz="22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2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tên</a:t>
            </a:r>
            <a:r>
              <a:rPr lang="en-US" sz="22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2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chúng</a:t>
            </a:r>
            <a:r>
              <a:rPr lang="en-US" sz="22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22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gì</a:t>
            </a:r>
            <a:r>
              <a:rPr lang="en-US" sz="22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772050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1168410" y="1871003"/>
            <a:ext cx="9129141" cy="4253476"/>
            <a:chOff x="1438476" y="2162683"/>
            <a:chExt cx="8401050" cy="3913470"/>
          </a:xfrm>
        </p:grpSpPr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438476" y="2170903"/>
              <a:ext cx="8401050" cy="3905250"/>
            </a:xfrm>
            <a:prstGeom prst="rect">
              <a:avLst/>
            </a:prstGeom>
          </p:spPr>
        </p:pic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 flipV="1">
              <a:off x="3695900" y="2162683"/>
              <a:ext cx="5789293" cy="170273"/>
            </a:xfrm>
            <a:prstGeom prst="rect">
              <a:avLst/>
            </a:prstGeom>
          </p:spPr>
        </p:pic>
      </p:grpSp>
      <p:grpSp>
        <p:nvGrpSpPr>
          <p:cNvPr id="18" name="Group 17"/>
          <p:cNvGrpSpPr/>
          <p:nvPr/>
        </p:nvGrpSpPr>
        <p:grpSpPr>
          <a:xfrm>
            <a:off x="1941349" y="361061"/>
            <a:ext cx="7906045" cy="1279869"/>
            <a:chOff x="612228" y="1160223"/>
            <a:chExt cx="10710196" cy="1331405"/>
          </a:xfrm>
        </p:grpSpPr>
        <p:pic>
          <p:nvPicPr>
            <p:cNvPr id="19" name="Picture 18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919208" y="1160223"/>
              <a:ext cx="825607" cy="643980"/>
            </a:xfrm>
            <a:prstGeom prst="rect">
              <a:avLst/>
            </a:prstGeom>
          </p:spPr>
        </p:pic>
        <p:sp>
          <p:nvSpPr>
            <p:cNvPr id="20" name="Rounded Rectangle 19"/>
            <p:cNvSpPr/>
            <p:nvPr/>
          </p:nvSpPr>
          <p:spPr>
            <a:xfrm>
              <a:off x="612228" y="1189491"/>
              <a:ext cx="10710196" cy="1302137"/>
            </a:xfrm>
            <a:prstGeom prst="roundRect">
              <a:avLst/>
            </a:prstGeom>
            <a:noFill/>
            <a:ln w="28575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1" name="Rectangle 20"/>
          <p:cNvSpPr/>
          <p:nvPr/>
        </p:nvSpPr>
        <p:spPr>
          <a:xfrm>
            <a:off x="2625879" y="410993"/>
            <a:ext cx="7013723" cy="12501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6263" indent="-407988" algn="just">
              <a:lnSpc>
                <a:spcPct val="114000"/>
              </a:lnSpc>
            </a:pPr>
            <a:r>
              <a:rPr lang="en-US" sz="22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</a:t>
            </a:r>
            <a:r>
              <a:rPr lang="en-US" sz="22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cùng</a:t>
            </a:r>
            <a:r>
              <a:rPr lang="en-US" sz="22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bạn</a:t>
            </a:r>
            <a:r>
              <a:rPr lang="en-US" sz="22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quan</a:t>
            </a:r>
            <a:r>
              <a:rPr lang="en-US" sz="22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sát</a:t>
            </a:r>
            <a:r>
              <a:rPr lang="en-US" sz="22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hình</a:t>
            </a:r>
            <a:r>
              <a:rPr lang="en-US" sz="22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10.2 </a:t>
            </a:r>
            <a:r>
              <a:rPr lang="en-US" sz="22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2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sz="22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biết</a:t>
            </a:r>
            <a:r>
              <a:rPr lang="en-US" sz="22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576263" indent="-407988" algn="just">
              <a:lnSpc>
                <a:spcPct val="114000"/>
              </a:lnSpc>
              <a:buFontTx/>
              <a:buChar char="-"/>
            </a:pPr>
            <a:r>
              <a:rPr lang="vi-VN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Trong khu vực chính có những hàng phím nào?</a:t>
            </a:r>
            <a:endParaRPr lang="en-US" sz="2200" dirty="0">
              <a:solidFill>
                <a:srgbClr val="3333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6263" indent="-407988" algn="just">
              <a:lnSpc>
                <a:spcPct val="114000"/>
              </a:lnSpc>
              <a:buFontTx/>
              <a:buChar char="-"/>
            </a:pP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Hai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phím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J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nằm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trên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hàng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phím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nào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258892" y="6031571"/>
            <a:ext cx="49856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Hình</a:t>
            </a:r>
            <a:r>
              <a:rPr lang="en-US" sz="20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10.2. </a:t>
            </a:r>
            <a:r>
              <a:rPr lang="en-US" sz="20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Khu</a:t>
            </a:r>
            <a:r>
              <a:rPr lang="en-US" sz="20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vực</a:t>
            </a:r>
            <a:r>
              <a:rPr lang="en-US" sz="20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chính</a:t>
            </a:r>
            <a:r>
              <a:rPr lang="en-US" sz="20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0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bàn</a:t>
            </a:r>
            <a:r>
              <a:rPr lang="en-US" sz="20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phím</a:t>
            </a:r>
            <a:endParaRPr lang="en-US" sz="2000" b="1" dirty="0">
              <a:solidFill>
                <a:srgbClr val="3333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6750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07515" y="319711"/>
            <a:ext cx="3640665" cy="767548"/>
          </a:xfrm>
          <a:prstGeom prst="rect">
            <a:avLst/>
          </a:prstGeom>
        </p:spPr>
      </p:pic>
      <p:grpSp>
        <p:nvGrpSpPr>
          <p:cNvPr id="6" name="Group 5"/>
          <p:cNvGrpSpPr/>
          <p:nvPr/>
        </p:nvGrpSpPr>
        <p:grpSpPr>
          <a:xfrm>
            <a:off x="1255594" y="1569488"/>
            <a:ext cx="9144000" cy="4612943"/>
            <a:chOff x="1255594" y="1569488"/>
            <a:chExt cx="9144000" cy="4612943"/>
          </a:xfrm>
        </p:grpSpPr>
        <p:sp>
          <p:nvSpPr>
            <p:cNvPr id="10" name="Rounded Rectangle 9"/>
            <p:cNvSpPr/>
            <p:nvPr/>
          </p:nvSpPr>
          <p:spPr>
            <a:xfrm>
              <a:off x="1255594" y="1856091"/>
              <a:ext cx="9144000" cy="4326340"/>
            </a:xfrm>
            <a:prstGeom prst="roundRect">
              <a:avLst/>
            </a:prstGeom>
            <a:solidFill>
              <a:schemeClr val="bg1"/>
            </a:solidFill>
            <a:ln w="28575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Oval 11"/>
            <p:cNvSpPr/>
            <p:nvPr/>
          </p:nvSpPr>
          <p:spPr>
            <a:xfrm>
              <a:off x="3963034" y="1569488"/>
              <a:ext cx="3985146" cy="573206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2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PHIẾU HỌC TẬP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1975231" y="2452154"/>
              <a:ext cx="8315180" cy="8674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en-US" sz="2200" b="1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Em</a:t>
              </a:r>
              <a:r>
                <a:rPr lang="en-US" sz="22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200" b="1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hãy</a:t>
              </a:r>
              <a:r>
                <a:rPr lang="en-US" sz="22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200" b="1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nối</a:t>
              </a:r>
              <a:r>
                <a:rPr lang="en-US" sz="22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200" b="1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các</a:t>
              </a:r>
              <a:r>
                <a:rPr lang="en-US" sz="22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200" b="1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số</a:t>
              </a:r>
              <a:r>
                <a:rPr lang="en-US" sz="22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ở </a:t>
              </a:r>
              <a:r>
                <a:rPr lang="en-US" sz="2200" b="1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đầu</a:t>
              </a:r>
              <a:r>
                <a:rPr lang="en-US" sz="22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200" b="1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dòng</a:t>
              </a:r>
              <a:r>
                <a:rPr lang="en-US" sz="22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200" b="1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cột</a:t>
              </a:r>
              <a:r>
                <a:rPr lang="en-US" sz="22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200" b="1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bên</a:t>
              </a:r>
              <a:r>
                <a:rPr lang="en-US" sz="22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200" b="1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trái</a:t>
              </a:r>
              <a:r>
                <a:rPr lang="en-US" sz="22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200" b="1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với</a:t>
              </a:r>
              <a:r>
                <a:rPr lang="en-US" sz="22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200" b="1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chữ</a:t>
              </a:r>
              <a:r>
                <a:rPr lang="en-US" sz="22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200" b="1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cái</a:t>
              </a:r>
              <a:r>
                <a:rPr lang="en-US" sz="22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ở </a:t>
              </a:r>
              <a:r>
                <a:rPr lang="en-US" sz="2200" b="1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đầu</a:t>
              </a:r>
              <a:r>
                <a:rPr lang="en-US" sz="22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200" b="1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dòng</a:t>
              </a:r>
              <a:r>
                <a:rPr lang="en-US" sz="22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200" b="1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cột</a:t>
              </a:r>
              <a:r>
                <a:rPr lang="en-US" sz="22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200" b="1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bên</a:t>
              </a:r>
              <a:r>
                <a:rPr lang="en-US" sz="22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200" b="1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phải</a:t>
              </a:r>
              <a:r>
                <a:rPr lang="en-US" sz="22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:</a:t>
              </a:r>
            </a:p>
          </p:txBody>
        </p:sp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975231" y="3562064"/>
              <a:ext cx="7960754" cy="2340662"/>
            </a:xfrm>
            <a:prstGeom prst="rect">
              <a:avLst/>
            </a:prstGeom>
          </p:spPr>
        </p:pic>
        <p:pic>
          <p:nvPicPr>
            <p:cNvPr id="17" name="Picture 16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365785" y="2456235"/>
              <a:ext cx="609446" cy="619053"/>
            </a:xfrm>
            <a:prstGeom prst="rect">
              <a:avLst/>
            </a:prstGeom>
          </p:spPr>
        </p:pic>
      </p:grpSp>
      <p:cxnSp>
        <p:nvCxnSpPr>
          <p:cNvPr id="19" name="Straight Connector 18"/>
          <p:cNvCxnSpPr/>
          <p:nvPr/>
        </p:nvCxnSpPr>
        <p:spPr>
          <a:xfrm>
            <a:off x="4572000" y="4019261"/>
            <a:ext cx="1583143" cy="71313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4572000" y="4831307"/>
            <a:ext cx="1583143" cy="627797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V="1">
            <a:off x="4572000" y="4019261"/>
            <a:ext cx="1583143" cy="1439843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85616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98651" y="293788"/>
            <a:ext cx="3657995" cy="761201"/>
          </a:xfrm>
          <a:prstGeom prst="rect">
            <a:avLst/>
          </a:prstGeom>
        </p:spPr>
      </p:pic>
      <p:grpSp>
        <p:nvGrpSpPr>
          <p:cNvPr id="11" name="Group 10"/>
          <p:cNvGrpSpPr/>
          <p:nvPr/>
        </p:nvGrpSpPr>
        <p:grpSpPr>
          <a:xfrm>
            <a:off x="1105269" y="2374710"/>
            <a:ext cx="9676462" cy="2088108"/>
            <a:chOff x="1255594" y="2247312"/>
            <a:chExt cx="9676462" cy="1930845"/>
          </a:xfrm>
        </p:grpSpPr>
        <p:sp>
          <p:nvSpPr>
            <p:cNvPr id="12" name="Rounded Rectangle 11"/>
            <p:cNvSpPr/>
            <p:nvPr/>
          </p:nvSpPr>
          <p:spPr>
            <a:xfrm>
              <a:off x="1255594" y="2247312"/>
              <a:ext cx="9676462" cy="1930845"/>
            </a:xfrm>
            <a:prstGeom prst="roundRect">
              <a:avLst/>
            </a:prstGeom>
            <a:solidFill>
              <a:schemeClr val="bg1"/>
            </a:solidFill>
            <a:ln w="28575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2085422" y="2493098"/>
              <a:ext cx="8846634" cy="15327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en-US" sz="2400" b="1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Em</a:t>
              </a:r>
              <a:r>
                <a:rPr lang="en-US" sz="24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b="1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hãy</a:t>
              </a:r>
              <a:r>
                <a:rPr lang="en-US" sz="24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b="1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trao</a:t>
              </a:r>
              <a:r>
                <a:rPr lang="en-US" sz="24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b="1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đổi</a:t>
              </a:r>
              <a:r>
                <a:rPr lang="en-US" sz="24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b="1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với</a:t>
              </a:r>
              <a:r>
                <a:rPr lang="en-US" sz="24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b="1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bạn</a:t>
              </a:r>
              <a:r>
                <a:rPr lang="en-US" sz="24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b="1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và</a:t>
              </a:r>
              <a:r>
                <a:rPr lang="en-US" sz="24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b="1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cho</a:t>
              </a:r>
              <a:r>
                <a:rPr lang="en-US" sz="24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b="1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biết</a:t>
              </a:r>
              <a:r>
                <a:rPr lang="en-US" sz="24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:</a:t>
              </a:r>
            </a:p>
            <a:p>
              <a:pPr marL="342900" indent="-342900">
                <a:lnSpc>
                  <a:spcPct val="130000"/>
                </a:lnSpc>
                <a:buFont typeface="Arial" panose="020B0604020202020204" pitchFamily="34" charset="0"/>
                <a:buChar char="•"/>
              </a:pPr>
              <a:r>
                <a:rPr lang="en-US" sz="24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Tên</a:t>
              </a:r>
              <a:r>
                <a:rPr lang="en-US" sz="24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các</a:t>
              </a:r>
              <a:r>
                <a:rPr lang="en-US" sz="24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hàng</a:t>
              </a:r>
              <a:r>
                <a:rPr lang="en-US" sz="24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phím</a:t>
              </a:r>
              <a:r>
                <a:rPr lang="en-US" sz="24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nằm</a:t>
              </a:r>
              <a:r>
                <a:rPr lang="en-US" sz="24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trong</a:t>
              </a:r>
              <a:r>
                <a:rPr lang="en-US" sz="24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khu</a:t>
              </a:r>
              <a:r>
                <a:rPr lang="en-US" sz="24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vực</a:t>
              </a:r>
              <a:r>
                <a:rPr lang="en-US" sz="24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chính</a:t>
              </a:r>
              <a:r>
                <a:rPr lang="en-US" sz="24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của</a:t>
              </a:r>
              <a:r>
                <a:rPr lang="en-US" sz="24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bàn</a:t>
              </a:r>
              <a:r>
                <a:rPr lang="en-US" sz="24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phím</a:t>
              </a:r>
              <a:r>
                <a:rPr lang="en-US" sz="24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;</a:t>
              </a:r>
            </a:p>
            <a:p>
              <a:pPr marL="342900" indent="-342900">
                <a:lnSpc>
                  <a:spcPct val="130000"/>
                </a:lnSpc>
                <a:buFont typeface="Arial" panose="020B0604020202020204" pitchFamily="34" charset="0"/>
                <a:buChar char="•"/>
              </a:pPr>
              <a:r>
                <a:rPr lang="en-US" sz="24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Phím</a:t>
              </a:r>
              <a:r>
                <a:rPr lang="en-US" sz="24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Esc </a:t>
              </a:r>
              <a:r>
                <a:rPr lang="en-US" sz="24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có</a:t>
              </a:r>
              <a:r>
                <a:rPr lang="en-US" sz="24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nằm</a:t>
              </a:r>
              <a:r>
                <a:rPr lang="en-US" sz="24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trong</a:t>
              </a:r>
              <a:r>
                <a:rPr lang="en-US" sz="24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khu</a:t>
              </a:r>
              <a:r>
                <a:rPr lang="en-US" sz="24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vực</a:t>
              </a:r>
              <a:r>
                <a:rPr lang="en-US" sz="24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chính</a:t>
              </a:r>
              <a:r>
                <a:rPr lang="en-US" sz="24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của</a:t>
              </a:r>
              <a:r>
                <a:rPr lang="en-US" sz="24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bàn</a:t>
              </a:r>
              <a:r>
                <a:rPr lang="en-US" sz="24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phím</a:t>
              </a:r>
              <a:r>
                <a:rPr lang="en-US" sz="24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không</a:t>
              </a:r>
              <a:r>
                <a:rPr lang="en-US" sz="24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?</a:t>
              </a:r>
              <a:endParaRPr lang="en-US" sz="22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18" name="Picture 17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474969" y="2510827"/>
              <a:ext cx="609446" cy="61905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23143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10315" t="2710" r="18621" b="-1"/>
          <a:stretch/>
        </p:blipFill>
        <p:spPr>
          <a:xfrm>
            <a:off x="701412" y="2127531"/>
            <a:ext cx="2552130" cy="3401331"/>
          </a:xfrm>
          <a:prstGeom prst="rect">
            <a:avLst/>
          </a:prstGeom>
        </p:spPr>
      </p:pic>
      <p:sp>
        <p:nvSpPr>
          <p:cNvPr id="8" name="Horizontal Scroll 7"/>
          <p:cNvSpPr/>
          <p:nvPr/>
        </p:nvSpPr>
        <p:spPr>
          <a:xfrm>
            <a:off x="3253542" y="1924334"/>
            <a:ext cx="7808158" cy="2888966"/>
          </a:xfrm>
          <a:prstGeom prst="horizontalScroll">
            <a:avLst/>
          </a:prstGeom>
          <a:solidFill>
            <a:srgbClr val="3333CC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09538" algn="just"/>
            <a:r>
              <a:rPr lang="vi-VN" sz="2800" dirty="0"/>
              <a:t>Khu vực chính của bàn phím gồm: hàng phím số và kí hiệu, hàng phím trên, hàng phím cơ sở, hàng phím dưới và hàng phím dưới cùng.</a:t>
            </a:r>
            <a:endParaRPr lang="en-US" sz="2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Oval 8"/>
          <p:cNvSpPr/>
          <p:nvPr/>
        </p:nvSpPr>
        <p:spPr>
          <a:xfrm>
            <a:off x="2803165" y="2265529"/>
            <a:ext cx="354842" cy="341193"/>
          </a:xfrm>
          <a:prstGeom prst="ellipse">
            <a:avLst/>
          </a:prstGeom>
          <a:solidFill>
            <a:srgbClr val="3333CC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2516563" y="2538484"/>
            <a:ext cx="259307" cy="266130"/>
          </a:xfrm>
          <a:prstGeom prst="ellipse">
            <a:avLst/>
          </a:prstGeom>
          <a:solidFill>
            <a:srgbClr val="3333CC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3839358" y="370626"/>
            <a:ext cx="4353220" cy="645358"/>
          </a:xfrm>
          <a:prstGeom prst="roundRect">
            <a:avLst/>
          </a:prstGeom>
          <a:solidFill>
            <a:srgbClr val="FFFF00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rgbClr val="41719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GHI NHỚ</a:t>
            </a:r>
            <a:endParaRPr lang="en-US" sz="32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62134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669</TotalTime>
  <Words>236</Words>
  <Application>Microsoft Office PowerPoint</Application>
  <PresentationFormat>Widescreen</PresentationFormat>
  <Paragraphs>23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Tahoma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Admin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119</cp:revision>
  <dcterms:created xsi:type="dcterms:W3CDTF">2022-01-27T15:18:21Z</dcterms:created>
  <dcterms:modified xsi:type="dcterms:W3CDTF">2022-11-09T07:02:48Z</dcterms:modified>
</cp:coreProperties>
</file>